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3" r:id="rId8"/>
    <p:sldId id="268" r:id="rId9"/>
  </p:sldIdLst>
  <p:sldSz cx="18288000" cy="10287000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210 디딤고딕 070" panose="020B0600000101010101" charset="-127"/>
      <p:regular r:id="rId12"/>
    </p:embeddedFont>
    <p:embeddedFont>
      <p:font typeface="TDTD타이틀굴림" panose="020B0600000101010101" charset="-127"/>
      <p:regular r:id="rId13"/>
    </p:embeddedFont>
    <p:embeddedFont>
      <p:font typeface="210 디딤고딕 030" panose="020B0600000101010101" charset="-127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AB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22" autoAdjust="0"/>
  </p:normalViewPr>
  <p:slideViewPr>
    <p:cSldViewPr>
      <p:cViewPr varScale="1">
        <p:scale>
          <a:sx n="73" d="100"/>
          <a:sy n="73" d="100"/>
        </p:scale>
        <p:origin x="588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2.png>
</file>

<file path=ppt/media/image2.svg>
</file>

<file path=ppt/media/image3.jpe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9664" y="-1105962"/>
            <a:ext cx="18807328" cy="18807328"/>
          </a:xfrm>
          <a:custGeom>
            <a:avLst/>
            <a:gdLst/>
            <a:ahLst/>
            <a:cxnLst/>
            <a:rect l="l" t="t" r="r" b="b"/>
            <a:pathLst>
              <a:path w="18807328" h="18807328">
                <a:moveTo>
                  <a:pt x="0" y="0"/>
                </a:moveTo>
                <a:lnTo>
                  <a:pt x="18807328" y="0"/>
                </a:lnTo>
                <a:lnTo>
                  <a:pt x="18807328" y="18807328"/>
                </a:lnTo>
                <a:lnTo>
                  <a:pt x="0" y="188073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8229600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4" name="TextBox 4"/>
          <p:cNvSpPr txBox="1"/>
          <p:nvPr/>
        </p:nvSpPr>
        <p:spPr>
          <a:xfrm>
            <a:off x="1185298" y="4309938"/>
            <a:ext cx="15727779" cy="1667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26"/>
              </a:lnSpc>
            </a:pPr>
            <a:r>
              <a:rPr lang="en-US" sz="9000" dirty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2023년 </a:t>
            </a:r>
            <a:r>
              <a:rPr lang="en-US" sz="9000" dirty="0" smtClean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ICT </a:t>
            </a:r>
            <a:r>
              <a:rPr lang="en-US" sz="9000" dirty="0" err="1" smtClean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경진대회</a:t>
            </a:r>
            <a:r>
              <a:rPr lang="en-US" sz="9000" dirty="0" smtClean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 </a:t>
            </a:r>
            <a:r>
              <a:rPr lang="ko-KR" altLang="en-US" sz="9000" dirty="0" smtClean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계획서</a:t>
            </a:r>
            <a:endParaRPr lang="en-US" sz="9000" dirty="0">
              <a:solidFill>
                <a:srgbClr val="273755"/>
              </a:solidFill>
              <a:latin typeface="TDTD타이틀굴림" panose="020B0600000101010101" charset="-127"/>
              <a:ea typeface="TDTD타이틀굴림" panose="020B0600000101010101" charset="-127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470735" y="6680112"/>
            <a:ext cx="9156907" cy="477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800" spc="140" dirty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en-US" sz="2800" spc="140" dirty="0" err="1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강성혁</a:t>
            </a:r>
            <a:r>
              <a:rPr lang="en-US" sz="2800" spc="14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, </a:t>
            </a:r>
            <a:r>
              <a:rPr lang="en-US" sz="2800" spc="140" dirty="0" err="1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오우준</a:t>
            </a:r>
            <a:r>
              <a:rPr lang="en-US" sz="2800" spc="14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, </a:t>
            </a:r>
            <a:r>
              <a:rPr lang="en-US" sz="2800" spc="140" dirty="0" err="1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최규성</a:t>
            </a:r>
            <a:endParaRPr lang="en-US" sz="2800" spc="140" dirty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410504" y="1"/>
            <a:ext cx="13877496" cy="10287000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3" name="TextBox 3"/>
          <p:cNvSpPr txBox="1"/>
          <p:nvPr/>
        </p:nvSpPr>
        <p:spPr>
          <a:xfrm>
            <a:off x="5592959" y="1019175"/>
            <a:ext cx="1097229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ko-KR" altLang="en-US" sz="7000" dirty="0" smtClean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목차</a:t>
            </a:r>
            <a:endParaRPr lang="en-US" sz="7000" dirty="0">
              <a:solidFill>
                <a:srgbClr val="273755"/>
              </a:solidFill>
              <a:latin typeface="TDTD타이틀굴림" panose="020B0600000101010101" charset="-127"/>
              <a:ea typeface="TDTD타이틀굴림" panose="020B0600000101010101" charset="-127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592959" y="2505397"/>
            <a:ext cx="9443125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dirty="0" err="1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주제</a:t>
            </a:r>
            <a:r>
              <a:rPr lang="en-US" sz="3200" dirty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: </a:t>
            </a: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기상에 따른 </a:t>
            </a:r>
            <a:r>
              <a:rPr lang="en-US" sz="3200" dirty="0" err="1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가구</a:t>
            </a:r>
            <a:r>
              <a:rPr 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평균</a:t>
            </a:r>
            <a:r>
              <a:rPr 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en-US" sz="3200" dirty="0" err="1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전력</a:t>
            </a:r>
            <a:r>
              <a:rPr 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사용</a:t>
            </a:r>
            <a:r>
              <a:rPr 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량 </a:t>
            </a:r>
            <a:r>
              <a:rPr lang="en-US" sz="3200" dirty="0" err="1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데이터</a:t>
            </a:r>
            <a:r>
              <a:rPr lang="en-US" sz="3200" dirty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en-US" sz="3200" dirty="0" err="1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분석</a:t>
            </a:r>
            <a:endParaRPr lang="en-US" sz="3200" dirty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102132" y="3648397"/>
            <a:ext cx="9223467" cy="63478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81615" lvl="1" indent="-490808">
              <a:lnSpc>
                <a:spcPts val="5455"/>
              </a:lnSpc>
              <a:buFont typeface="Arial"/>
              <a:buChar char="•"/>
            </a:pPr>
            <a:r>
              <a:rPr lang="en-US" sz="4546" dirty="0" err="1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분석</a:t>
            </a:r>
            <a:r>
              <a:rPr lang="en-US" sz="4546" dirty="0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en-US" sz="4546" dirty="0" err="1" smtClean="0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목적</a:t>
            </a:r>
            <a:endParaRPr lang="en-US" sz="4546" dirty="0" smtClean="0">
              <a:solidFill>
                <a:srgbClr val="000000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 marL="981615" lvl="1" indent="-490808">
              <a:lnSpc>
                <a:spcPts val="5455"/>
              </a:lnSpc>
              <a:buFont typeface="Arial"/>
              <a:buChar char="•"/>
            </a:pPr>
            <a:endParaRPr lang="en-US" altLang="ko-KR" sz="4546" dirty="0">
              <a:solidFill>
                <a:srgbClr val="000000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 marL="981615" lvl="1" indent="-490808">
              <a:lnSpc>
                <a:spcPts val="5455"/>
              </a:lnSpc>
              <a:buFont typeface="Arial"/>
              <a:buChar char="•"/>
            </a:pPr>
            <a:r>
              <a:rPr lang="ko-KR" altLang="en-US" sz="4546" dirty="0" smtClean="0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피해사례</a:t>
            </a:r>
            <a:endParaRPr lang="en-US" altLang="ko-KR" sz="4546" dirty="0">
              <a:solidFill>
                <a:srgbClr val="000000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>
              <a:lnSpc>
                <a:spcPts val="5455"/>
              </a:lnSpc>
            </a:pPr>
            <a:endParaRPr lang="en-US" sz="4546" dirty="0">
              <a:solidFill>
                <a:srgbClr val="000000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 marL="981615" lvl="1" indent="-490808">
              <a:lnSpc>
                <a:spcPts val="5455"/>
              </a:lnSpc>
              <a:buFont typeface="Arial"/>
              <a:buChar char="•"/>
            </a:pPr>
            <a:r>
              <a:rPr lang="en-US" sz="4546" dirty="0" err="1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분석</a:t>
            </a:r>
            <a:r>
              <a:rPr lang="en-US" sz="4546" dirty="0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en-US" sz="4546" dirty="0" err="1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대상</a:t>
            </a:r>
            <a:r>
              <a:rPr lang="en-US" sz="4546" dirty="0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및 </a:t>
            </a:r>
            <a:r>
              <a:rPr lang="en-US" sz="4546" dirty="0" err="1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데이터</a:t>
            </a:r>
            <a:r>
              <a:rPr lang="en-US" sz="4546" dirty="0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en-US" sz="4546" dirty="0" err="1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수집</a:t>
            </a:r>
            <a:endParaRPr lang="en-US" sz="4546" dirty="0">
              <a:solidFill>
                <a:srgbClr val="000000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>
              <a:lnSpc>
                <a:spcPts val="5455"/>
              </a:lnSpc>
            </a:pPr>
            <a:endParaRPr lang="en-US" sz="4546" dirty="0">
              <a:solidFill>
                <a:srgbClr val="000000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 marL="981615" lvl="1" indent="-490808">
              <a:lnSpc>
                <a:spcPts val="5455"/>
              </a:lnSpc>
              <a:buFont typeface="Arial"/>
              <a:buChar char="•"/>
            </a:pPr>
            <a:r>
              <a:rPr lang="en-US" sz="4546" dirty="0" err="1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분석</a:t>
            </a:r>
            <a:r>
              <a:rPr lang="en-US" sz="4546" dirty="0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en-US" sz="4546" dirty="0" err="1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방법</a:t>
            </a:r>
            <a:endParaRPr lang="en-US" sz="4546" dirty="0">
              <a:solidFill>
                <a:srgbClr val="000000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>
              <a:lnSpc>
                <a:spcPts val="5455"/>
              </a:lnSpc>
            </a:pPr>
            <a:endParaRPr lang="en-US" sz="4546" dirty="0">
              <a:solidFill>
                <a:srgbClr val="000000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 marL="981615" lvl="1" indent="-490808">
              <a:lnSpc>
                <a:spcPts val="5455"/>
              </a:lnSpc>
              <a:buFont typeface="Arial"/>
              <a:buChar char="•"/>
            </a:pPr>
            <a:r>
              <a:rPr lang="en-US" sz="4546" dirty="0" err="1">
                <a:solidFill>
                  <a:srgbClr val="000000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기대효과</a:t>
            </a:r>
            <a:endParaRPr lang="en-US" sz="4546" dirty="0">
              <a:solidFill>
                <a:srgbClr val="000000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576447" y="0"/>
            <a:ext cx="11711553" cy="10287000"/>
          </a:xfrm>
          <a:prstGeom prst="rect">
            <a:avLst/>
          </a:prstGeom>
          <a:solidFill>
            <a:srgbClr val="F9FCFF"/>
          </a:solidFill>
        </p:spPr>
      </p:sp>
      <p:grpSp>
        <p:nvGrpSpPr>
          <p:cNvPr id="3" name="Group 3"/>
          <p:cNvGrpSpPr/>
          <p:nvPr/>
        </p:nvGrpSpPr>
        <p:grpSpPr>
          <a:xfrm>
            <a:off x="264982" y="302564"/>
            <a:ext cx="6071114" cy="9728211"/>
            <a:chOff x="0" y="0"/>
            <a:chExt cx="8094818" cy="1297094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t="3538" b="3538"/>
            <a:stretch>
              <a:fillRect/>
            </a:stretch>
          </p:blipFill>
          <p:spPr>
            <a:xfrm>
              <a:off x="0" y="0"/>
              <a:ext cx="8094818" cy="6326724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l="7377" r="7377"/>
            <a:stretch>
              <a:fillRect/>
            </a:stretch>
          </p:blipFill>
          <p:spPr>
            <a:xfrm>
              <a:off x="0" y="6644224"/>
              <a:ext cx="8094818" cy="6326724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7607652" y="2141685"/>
            <a:ext cx="9651647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 dirty="0" err="1">
                <a:solidFill>
                  <a:srgbClr val="273755"/>
                </a:solidFill>
                <a:ea typeface="TDTD타이틀굴림"/>
              </a:rPr>
              <a:t>분석</a:t>
            </a:r>
            <a:r>
              <a:rPr lang="en-US" sz="7000" dirty="0">
                <a:solidFill>
                  <a:srgbClr val="273755"/>
                </a:solidFill>
                <a:ea typeface="TDTD타이틀굴림"/>
              </a:rPr>
              <a:t> </a:t>
            </a:r>
            <a:r>
              <a:rPr lang="en-US" sz="7000" dirty="0" err="1">
                <a:solidFill>
                  <a:srgbClr val="273755"/>
                </a:solidFill>
                <a:ea typeface="TDTD타이틀굴림"/>
              </a:rPr>
              <a:t>목적</a:t>
            </a:r>
            <a:endParaRPr lang="en-US" sz="7000" dirty="0">
              <a:solidFill>
                <a:srgbClr val="273755"/>
              </a:solidFill>
              <a:ea typeface="TDTD타이틀굴림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607653" y="3751200"/>
            <a:ext cx="927166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슈퍼 엘니뇨 현상</a:t>
            </a:r>
            <a:endParaRPr lang="en-US" sz="3200" dirty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607652" y="4563616"/>
            <a:ext cx="9918347" cy="4796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전력계통에서 전력의 공급량과 전력의 수요량이 같아야 안정적인 </a:t>
            </a:r>
            <a:r>
              <a:rPr lang="ko-KR" altLang="en-US" sz="2400" dirty="0" err="1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전력망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 운영이 가능하다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. </a:t>
            </a:r>
            <a:endParaRPr lang="en-US" altLang="ko-KR" sz="2400" dirty="0" smtClean="0">
              <a:solidFill>
                <a:srgbClr val="000000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전력의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안정적 공급뿐만 아니라 수요 관리가 전력 정책 의 핵심으로 부상하면서 전력수요의 예측은 최근 필수적인 </a:t>
            </a: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신재생에너지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연구 분야로 그 중요성이 증대되고 </a:t>
            </a: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있다</a:t>
            </a:r>
            <a:r>
              <a:rPr lang="en-US" altLang="ko-KR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.</a:t>
            </a:r>
            <a:endParaRPr lang="en-US" altLang="ko-KR" sz="2400" dirty="0">
              <a:solidFill>
                <a:srgbClr val="000000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여름철에 전력 사용량이 급증하면 생기는 전력 공급 부족 상태인 </a:t>
            </a:r>
            <a:r>
              <a:rPr lang="en-US" altLang="ko-KR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‘</a:t>
            </a: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블랙아웃</a:t>
            </a:r>
            <a:r>
              <a:rPr lang="en-US" altLang="ko-KR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‘</a:t>
            </a: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이 발생할 수 있음</a:t>
            </a:r>
            <a:endParaRPr lang="en-US" altLang="ko-KR" sz="2400" dirty="0" smtClean="0">
              <a:solidFill>
                <a:srgbClr val="000000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전기가 실생활 많은 부분에 관여하고 있으므로 전기 공급 부족 시 큰 혼란을 야기할 수 있음</a:t>
            </a:r>
            <a:endParaRPr lang="en-US" altLang="ko-KR" sz="2400" dirty="0" smtClean="0">
              <a:solidFill>
                <a:srgbClr val="000000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이렇게 전력 사용량에 비해 전력 공급이 부족한 사태를 막기 위해 기상에 따른 전력사용량 예측 모델이 필요하다고 생각함 </a:t>
            </a:r>
            <a:endParaRPr lang="en-US" altLang="ko-KR" sz="2400" dirty="0" smtClean="0">
              <a:solidFill>
                <a:srgbClr val="000000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52400" y="5285732"/>
            <a:ext cx="6271037" cy="4810768"/>
          </a:xfrm>
          <a:prstGeom prst="rect">
            <a:avLst/>
          </a:prstGeom>
          <a:solidFill>
            <a:srgbClr val="8AAB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올여름 폭염과 호우를 가져올 슈퍼엘니뇨가 다가옵니다 - YouTub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84" y="5973453"/>
            <a:ext cx="6134509" cy="343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576447" y="0"/>
            <a:ext cx="11711553" cy="10287000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6" name="TextBox 6"/>
          <p:cNvSpPr txBox="1"/>
          <p:nvPr/>
        </p:nvSpPr>
        <p:spPr>
          <a:xfrm>
            <a:off x="7607653" y="2141685"/>
            <a:ext cx="9651647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 dirty="0" err="1" smtClean="0">
                <a:solidFill>
                  <a:srgbClr val="273755"/>
                </a:solidFill>
                <a:ea typeface="TDTD타이틀굴림"/>
              </a:rPr>
              <a:t>피해사례</a:t>
            </a:r>
            <a:r>
              <a:rPr lang="en-US" sz="7000" dirty="0" smtClean="0">
                <a:solidFill>
                  <a:srgbClr val="273755"/>
                </a:solidFill>
                <a:ea typeface="TDTD타이틀굴림"/>
              </a:rPr>
              <a:t> - </a:t>
            </a:r>
            <a:r>
              <a:rPr lang="ko-KR" altLang="en-US" sz="7000" dirty="0" smtClean="0">
                <a:solidFill>
                  <a:srgbClr val="273755"/>
                </a:solidFill>
                <a:ea typeface="TDTD타이틀굴림"/>
              </a:rPr>
              <a:t>블랙아웃</a:t>
            </a:r>
            <a:endParaRPr lang="en-US" sz="7000" dirty="0">
              <a:solidFill>
                <a:srgbClr val="273755"/>
              </a:solidFill>
              <a:ea typeface="TDTD타이틀굴림"/>
            </a:endParaRPr>
          </a:p>
        </p:txBody>
      </p:sp>
      <p:sp>
        <p:nvSpPr>
          <p:cNvPr id="10" name="TextBox 7"/>
          <p:cNvSpPr txBox="1"/>
          <p:nvPr/>
        </p:nvSpPr>
        <p:spPr>
          <a:xfrm>
            <a:off x="7607653" y="3751200"/>
            <a:ext cx="927166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블랙아웃</a:t>
            </a:r>
            <a:endParaRPr lang="en-US" sz="3200" dirty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</p:txBody>
      </p:sp>
      <p:sp>
        <p:nvSpPr>
          <p:cNvPr id="11" name="TextBox 8"/>
          <p:cNvSpPr txBox="1"/>
          <p:nvPr/>
        </p:nvSpPr>
        <p:spPr>
          <a:xfrm>
            <a:off x="7607652" y="4563616"/>
            <a:ext cx="9918347" cy="34670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전국에 예고없이 일어난 정전 사태인 </a:t>
            </a:r>
            <a:r>
              <a:rPr lang="en-US" altLang="ko-KR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‘</a:t>
            </a: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블랙아웃</a:t>
            </a:r>
            <a:r>
              <a:rPr lang="en-US" altLang="ko-KR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‘</a:t>
            </a:r>
          </a:p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우리나라에서는 </a:t>
            </a:r>
            <a:r>
              <a:rPr lang="en-US" altLang="ko-KR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2011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년 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9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월 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15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일 오후 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3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시경부터 블랙아웃으로 약 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753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만 가구가 정전을 겪었고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재산피해도 약 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620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억원 가량 </a:t>
            </a: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발생</a:t>
            </a:r>
            <a:r>
              <a:rPr lang="en-US" altLang="ko-KR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 </a:t>
            </a:r>
          </a:p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정전으로 인한 직접적인 피해는 작업 공간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엘리베이터 등에 고립 사고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의료시설 운영 중단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교통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/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통신 마비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산업 시설의 가동 중단 등 수많은 유형의 사례가 보고되고 있으며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전력공급 중단에 의한 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1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차 피해뿐만 아니라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후속으로 발생하는 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2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차 피해 역시 심각한 수준으로 발생하기도 한다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.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76300"/>
            <a:ext cx="6060713" cy="4033129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5863134"/>
            <a:ext cx="6026484" cy="3505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419100"/>
            <a:ext cx="18288000" cy="9867900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4" name="TextBox 4"/>
          <p:cNvSpPr txBox="1"/>
          <p:nvPr/>
        </p:nvSpPr>
        <p:spPr>
          <a:xfrm>
            <a:off x="2777425" y="1453379"/>
            <a:ext cx="12733146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분석</a:t>
            </a:r>
            <a:r>
              <a:rPr lang="en-US" sz="6999" dirty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 </a:t>
            </a:r>
            <a:r>
              <a:rPr lang="en-US" sz="6999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대상</a:t>
            </a:r>
            <a:r>
              <a:rPr lang="en-US" sz="6999" dirty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 및 </a:t>
            </a:r>
            <a:r>
              <a:rPr lang="en-US" sz="6999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데이터</a:t>
            </a:r>
            <a:r>
              <a:rPr lang="en-US" sz="6999" dirty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 </a:t>
            </a:r>
            <a:r>
              <a:rPr lang="en-US" sz="6999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수집</a:t>
            </a:r>
            <a:endParaRPr lang="en-US" sz="6999" dirty="0">
              <a:solidFill>
                <a:srgbClr val="273755"/>
              </a:solidFill>
              <a:latin typeface="TDTD타이틀굴림" panose="020B0600000101010101" charset="-127"/>
              <a:ea typeface="TDTD타이틀굴림" panose="020B0600000101010101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010" y="5617029"/>
            <a:ext cx="11991975" cy="2676525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4508165" y="2837395"/>
            <a:ext cx="9271666" cy="2923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인구밀집도가 가장 높고 정전 시 타격이 가장 클 것으로 예상되는 서울시의 데이터를 수집하기로 결정함</a:t>
            </a:r>
            <a:endParaRPr lang="en-US" sz="3200" dirty="0" smtClean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endParaRPr lang="en-US" sz="3200" dirty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dirty="0" err="1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AsosDalyInfoService</a:t>
            </a: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를</a:t>
            </a:r>
            <a:r>
              <a:rPr 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이용하여 월별 평균기온</a:t>
            </a:r>
            <a:r>
              <a:rPr lang="en-US" altLang="ko-KR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, </a:t>
            </a: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습도</a:t>
            </a:r>
            <a:r>
              <a:rPr lang="en-US" altLang="ko-KR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, </a:t>
            </a: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강수량 등 수집 예정</a:t>
            </a:r>
            <a:endParaRPr lang="en-US" sz="3200" dirty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419100"/>
            <a:ext cx="18288000" cy="9867900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4" name="TextBox 4"/>
          <p:cNvSpPr txBox="1"/>
          <p:nvPr/>
        </p:nvSpPr>
        <p:spPr>
          <a:xfrm>
            <a:off x="2777427" y="1557338"/>
            <a:ext cx="12733146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분석</a:t>
            </a:r>
            <a:r>
              <a:rPr lang="en-US" sz="6999" dirty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 </a:t>
            </a:r>
            <a:r>
              <a:rPr lang="en-US" sz="6999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대상</a:t>
            </a:r>
            <a:r>
              <a:rPr lang="en-US" sz="6999" dirty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 및 </a:t>
            </a:r>
            <a:r>
              <a:rPr lang="en-US" sz="6999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데이터</a:t>
            </a:r>
            <a:r>
              <a:rPr lang="en-US" sz="6999" dirty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 </a:t>
            </a:r>
            <a:r>
              <a:rPr lang="en-US" sz="6999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수집</a:t>
            </a:r>
            <a:endParaRPr lang="en-US" sz="6999" dirty="0">
              <a:solidFill>
                <a:srgbClr val="273755"/>
              </a:solidFill>
              <a:latin typeface="TDTD타이틀굴림" panose="020B0600000101010101" charset="-127"/>
              <a:ea typeface="TDTD타이틀굴림" panose="020B0600000101010101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508165" y="2755910"/>
            <a:ext cx="9271666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전력 데이터 개방 포털 시스템 내의</a:t>
            </a:r>
            <a:r>
              <a:rPr lang="en-US" altLang="ko-KR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 </a:t>
            </a: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가구 평균 전력 사용량을 이용하여 월별 평균 전력 사용량 수집 예정</a:t>
            </a:r>
            <a:endParaRPr lang="en-US" sz="3200" dirty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998" y="3769180"/>
            <a:ext cx="10668000" cy="616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419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9664" y="-1105962"/>
            <a:ext cx="18807328" cy="18807328"/>
          </a:xfrm>
          <a:custGeom>
            <a:avLst/>
            <a:gdLst/>
            <a:ahLst/>
            <a:cxnLst/>
            <a:rect l="l" t="t" r="r" b="b"/>
            <a:pathLst>
              <a:path w="18807328" h="18807328">
                <a:moveTo>
                  <a:pt x="0" y="0"/>
                </a:moveTo>
                <a:lnTo>
                  <a:pt x="18807328" y="0"/>
                </a:lnTo>
                <a:lnTo>
                  <a:pt x="18807328" y="18807328"/>
                </a:lnTo>
                <a:lnTo>
                  <a:pt x="0" y="188073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509728" y="495320"/>
            <a:ext cx="17268545" cy="9296361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5" name="TextBox 5"/>
          <p:cNvSpPr txBox="1"/>
          <p:nvPr/>
        </p:nvSpPr>
        <p:spPr>
          <a:xfrm>
            <a:off x="2074853" y="2726103"/>
            <a:ext cx="4369078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3199" dirty="0" smtClean="0">
                <a:solidFill>
                  <a:srgbClr val="8AABCA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LSTM</a:t>
            </a:r>
            <a:endParaRPr lang="en-US" sz="3199" dirty="0">
              <a:solidFill>
                <a:srgbClr val="8AABCA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213322" y="2726103"/>
            <a:ext cx="4369078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3199" dirty="0" err="1">
                <a:solidFill>
                  <a:srgbClr val="8AABCA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아리마</a:t>
            </a:r>
            <a:r>
              <a:rPr lang="en-US" sz="3199" dirty="0">
                <a:solidFill>
                  <a:srgbClr val="8AABCA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 </a:t>
            </a:r>
            <a:r>
              <a:rPr lang="en-US" sz="3199" dirty="0" err="1">
                <a:solidFill>
                  <a:srgbClr val="8AABCA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모델</a:t>
            </a:r>
            <a:endParaRPr lang="en-US" sz="3199" dirty="0">
              <a:solidFill>
                <a:srgbClr val="8AABCA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096933" y="2773646"/>
            <a:ext cx="4369078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dirty="0">
                <a:solidFill>
                  <a:srgbClr val="8AABCA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MLP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32104" y="1348799"/>
            <a:ext cx="12733146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분석</a:t>
            </a:r>
            <a:r>
              <a:rPr lang="en-US" sz="7000" dirty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 </a:t>
            </a:r>
            <a:r>
              <a:rPr lang="en-US" sz="7000" dirty="0" err="1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방법</a:t>
            </a:r>
            <a:endParaRPr lang="en-US" sz="7000" dirty="0">
              <a:solidFill>
                <a:srgbClr val="273755"/>
              </a:solidFill>
              <a:latin typeface="TDTD타이틀굴림" panose="020B0600000101010101" charset="-127"/>
              <a:ea typeface="TDTD타이틀굴림" panose="020B0600000101010101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2400" y="3588438"/>
            <a:ext cx="5704417" cy="3907135"/>
          </a:xfrm>
          <a:prstGeom prst="rect">
            <a:avLst/>
          </a:prstGeom>
        </p:spPr>
      </p:pic>
      <p:pic>
        <p:nvPicPr>
          <p:cNvPr id="3074" name="Picture 2" descr="ARIMA란? :: ARIMA 분석기법, AR, MA, ACF, PACF, 정상성이란?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892" y="3753712"/>
            <a:ext cx="5420628" cy="356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6"/>
          <p:cNvSpPr txBox="1"/>
          <p:nvPr/>
        </p:nvSpPr>
        <p:spPr>
          <a:xfrm>
            <a:off x="1714500" y="8377942"/>
            <a:ext cx="14859000" cy="5120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ko-KR" altLang="en-US" sz="40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이 </a:t>
            </a:r>
            <a:r>
              <a:rPr lang="en-US" altLang="ko-KR" sz="40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3</a:t>
            </a:r>
            <a:r>
              <a:rPr lang="ko-KR" altLang="en-US" sz="40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가지 모델을 이용하여 예측 모델 구현 예정</a:t>
            </a:r>
            <a:endParaRPr lang="en-US" sz="4000" dirty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</p:txBody>
      </p:sp>
      <p:pic>
        <p:nvPicPr>
          <p:cNvPr id="1026" name="Picture 2" descr="i) LSTM - 한땀한땀 딥러닝 컴퓨터 비전 백과사전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30" y="4016881"/>
            <a:ext cx="4642761" cy="249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/>
          <p:cNvSpPr/>
          <p:nvPr/>
        </p:nvSpPr>
        <p:spPr>
          <a:xfrm>
            <a:off x="-259664" y="-1105962"/>
            <a:ext cx="18807328" cy="18807328"/>
          </a:xfrm>
          <a:custGeom>
            <a:avLst/>
            <a:gdLst/>
            <a:ahLst/>
            <a:cxnLst/>
            <a:rect l="l" t="t" r="r" b="b"/>
            <a:pathLst>
              <a:path w="18807328" h="18807328">
                <a:moveTo>
                  <a:pt x="0" y="0"/>
                </a:moveTo>
                <a:lnTo>
                  <a:pt x="18807328" y="0"/>
                </a:lnTo>
                <a:lnTo>
                  <a:pt x="18807328" y="18807328"/>
                </a:lnTo>
                <a:lnTo>
                  <a:pt x="0" y="188073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509728" y="495320"/>
            <a:ext cx="17268545" cy="9296361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4" name="TextBox 4"/>
          <p:cNvSpPr txBox="1"/>
          <p:nvPr/>
        </p:nvSpPr>
        <p:spPr>
          <a:xfrm>
            <a:off x="1432104" y="1348799"/>
            <a:ext cx="12733146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ko-KR" altLang="en-US" sz="7000" dirty="0" smtClean="0">
                <a:solidFill>
                  <a:srgbClr val="273755"/>
                </a:solidFill>
                <a:latin typeface="TDTD타이틀굴림" panose="020B0600000101010101" charset="-127"/>
                <a:ea typeface="TDTD타이틀굴림" panose="020B0600000101010101" charset="-127"/>
              </a:rPr>
              <a:t>기대효과</a:t>
            </a:r>
            <a:endParaRPr lang="en-US" sz="7000" dirty="0">
              <a:solidFill>
                <a:srgbClr val="273755"/>
              </a:solidFill>
              <a:latin typeface="TDTD타이틀굴림" panose="020B0600000101010101" charset="-127"/>
              <a:ea typeface="TDTD타이틀굴림" panose="020B0600000101010101" charset="-127"/>
            </a:endParaRPr>
          </a:p>
        </p:txBody>
      </p:sp>
      <p:sp>
        <p:nvSpPr>
          <p:cNvPr id="9" name="TextBox 7"/>
          <p:cNvSpPr txBox="1"/>
          <p:nvPr/>
        </p:nvSpPr>
        <p:spPr>
          <a:xfrm>
            <a:off x="1600200" y="2796638"/>
            <a:ext cx="927166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ko-KR" altLang="en-US" sz="3200" dirty="0" smtClean="0">
                <a:solidFill>
                  <a:srgbClr val="8AABCA"/>
                </a:solidFill>
                <a:latin typeface="210 디딤고딕 070" panose="020B0600000101010101" charset="-127"/>
                <a:ea typeface="210 디딤고딕 070" panose="020B0600000101010101" charset="-127"/>
              </a:rPr>
              <a:t>기상에 따른  전력사용량 예측 모델</a:t>
            </a:r>
            <a:endParaRPr lang="en-US" sz="3200" dirty="0">
              <a:solidFill>
                <a:srgbClr val="8AABCA"/>
              </a:solidFill>
              <a:latin typeface="210 디딤고딕 070" panose="020B0600000101010101" charset="-127"/>
              <a:ea typeface="210 디딤고딕 070" panose="020B0600000101010101" charset="-127"/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1600200" y="3617441"/>
            <a:ext cx="9918347" cy="3052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전력 사용량 예측으로 전력 발전의 효율성을 높이고</a:t>
            </a:r>
            <a:r>
              <a:rPr lang="en-US" altLang="ko-KR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원활한 전력 공급에 기여할 것으로 </a:t>
            </a: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기대됨</a:t>
            </a:r>
            <a:endParaRPr lang="en-US" altLang="ko-KR" sz="2400" dirty="0" smtClean="0">
              <a:solidFill>
                <a:srgbClr val="000000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기상을 관측하고 전력 사용량을 예측하여 전력 부족 사태인 </a:t>
            </a:r>
            <a:r>
              <a:rPr lang="en-US" altLang="ko-KR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‘</a:t>
            </a: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블랙아웃</a:t>
            </a:r>
            <a:r>
              <a:rPr lang="en-US" altLang="ko-KR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’</a:t>
            </a: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에 대비하여 예비 전력을 구비할 수 있음</a:t>
            </a:r>
            <a:endParaRPr lang="en-US" altLang="ko-KR" sz="2400" dirty="0" smtClean="0">
              <a:solidFill>
                <a:srgbClr val="000000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  <a:p>
            <a:pPr marL="342900" indent="-342900" algn="just">
              <a:lnSpc>
                <a:spcPts val="336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210 디딤고딕 030" panose="020B0600000101010101" charset="-127"/>
                <a:ea typeface="210 디딤고딕 030" panose="020B0600000101010101" charset="-127"/>
              </a:rPr>
              <a:t>예비 전력도 너무 많으면 손해가 일어날 수 있으므로 전력 사용량 예측을 통해 구비해야 할 적절한 예비 전력량을 구할 수 있을 것으로 기대됨</a:t>
            </a:r>
            <a:endParaRPr lang="en-US" altLang="ko-KR" sz="2400" dirty="0" smtClean="0">
              <a:solidFill>
                <a:srgbClr val="000000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  <a:p>
            <a:pPr marL="342900" indent="-342900" algn="just">
              <a:lnSpc>
                <a:spcPts val="3360"/>
              </a:lnSpc>
              <a:buFontTx/>
              <a:buChar char="-"/>
            </a:pPr>
            <a:endParaRPr lang="en-US" altLang="ko-KR" sz="2400" dirty="0" smtClean="0">
              <a:solidFill>
                <a:srgbClr val="000000"/>
              </a:solidFill>
              <a:latin typeface="210 디딤고딕 030" panose="020B0600000101010101" charset="-127"/>
              <a:ea typeface="210 디딤고딕 030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2084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336</Words>
  <Application>Microsoft Office PowerPoint</Application>
  <PresentationFormat>사용자 지정</PresentationFormat>
  <Paragraphs>41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맑은 고딕</vt:lpstr>
      <vt:lpstr>210 디딤고딕 070</vt:lpstr>
      <vt:lpstr>Arial</vt:lpstr>
      <vt:lpstr>TDTD타이틀굴림</vt:lpstr>
      <vt:lpstr>210 디딤고딕 030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강성혁,오우준,최규성</dc:title>
  <cp:lastModifiedBy>Windows 사용자</cp:lastModifiedBy>
  <cp:revision>18</cp:revision>
  <dcterms:created xsi:type="dcterms:W3CDTF">2006-08-16T00:00:00Z</dcterms:created>
  <dcterms:modified xsi:type="dcterms:W3CDTF">2023-08-17T04:12:05Z</dcterms:modified>
  <dc:identifier>DAFphHA1Bts</dc:identifier>
</cp:coreProperties>
</file>

<file path=docProps/thumbnail.jpeg>
</file>